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7" r:id="rId2"/>
    <p:sldId id="265" r:id="rId3"/>
    <p:sldId id="262" r:id="rId4"/>
    <p:sldId id="264" r:id="rId5"/>
    <p:sldId id="271" r:id="rId6"/>
    <p:sldId id="259" r:id="rId7"/>
    <p:sldId id="267" r:id="rId8"/>
    <p:sldId id="268" r:id="rId9"/>
    <p:sldId id="270" r:id="rId10"/>
    <p:sldId id="272" r:id="rId11"/>
    <p:sldId id="273" r:id="rId12"/>
    <p:sldId id="261" r:id="rId13"/>
    <p:sldId id="274" r:id="rId14"/>
    <p:sldId id="279" r:id="rId15"/>
    <p:sldId id="275" r:id="rId16"/>
    <p:sldId id="276" r:id="rId17"/>
    <p:sldId id="277" r:id="rId18"/>
    <p:sldId id="260" r:id="rId19"/>
    <p:sldId id="280" r:id="rId20"/>
    <p:sldId id="278" r:id="rId21"/>
    <p:sldId id="281" r:id="rId22"/>
    <p:sldId id="28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74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10.png>
</file>

<file path=ppt/media/image11.png>
</file>

<file path=ppt/media/image12.png>
</file>

<file path=ppt/media/image13.png>
</file>

<file path=ppt/media/image14.png>
</file>

<file path=ppt/media/image15.png>
</file>

<file path=ppt/media/image16.tiff>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8AC24B-BA10-5D48-90A4-D1DCE01B3D9F}" type="datetimeFigureOut">
              <a:rPr lang="en-US" smtClean="0"/>
              <a:t>4/1/19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AF8044-28D4-904C-8CD2-2F03B8722805}" type="slidenum">
              <a:rPr lang="en-US" smtClean="0"/>
              <a:t>‹#›</a:t>
            </a:fld>
            <a:endParaRPr lang="en-US"/>
          </a:p>
        </p:txBody>
      </p:sp>
    </p:spTree>
    <p:extLst>
      <p:ext uri="{BB962C8B-B14F-4D97-AF65-F5344CB8AC3E}">
        <p14:creationId xmlns:p14="http://schemas.microsoft.com/office/powerpoint/2010/main" val="2851673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AF8044-28D4-904C-8CD2-2F03B8722805}" type="slidenum">
              <a:rPr lang="en-US" smtClean="0"/>
              <a:t>1</a:t>
            </a:fld>
            <a:endParaRPr lang="en-US"/>
          </a:p>
        </p:txBody>
      </p:sp>
    </p:spTree>
    <p:extLst>
      <p:ext uri="{BB962C8B-B14F-4D97-AF65-F5344CB8AC3E}">
        <p14:creationId xmlns:p14="http://schemas.microsoft.com/office/powerpoint/2010/main" val="765155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04002-4ADD-DD43-9A93-3827682E95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725333B-2DF6-624E-B193-CA73F16CE9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3E2605-6B5C-B04D-A14E-809F67469FF4}"/>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5" name="Footer Placeholder 4">
            <a:extLst>
              <a:ext uri="{FF2B5EF4-FFF2-40B4-BE49-F238E27FC236}">
                <a16:creationId xmlns:a16="http://schemas.microsoft.com/office/drawing/2014/main" id="{DFC7A3D6-233E-9440-89B2-680958EAE0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850BA2-2283-0B43-AF74-55F51C4278F3}"/>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4145280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3292-FCCE-314E-BD3F-832C52252D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CB24E67-DE4B-6A42-A0B0-F691D881A5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43B98D-9451-3943-BE0E-067562E2B28F}"/>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5" name="Footer Placeholder 4">
            <a:extLst>
              <a:ext uri="{FF2B5EF4-FFF2-40B4-BE49-F238E27FC236}">
                <a16:creationId xmlns:a16="http://schemas.microsoft.com/office/drawing/2014/main" id="{6847CBAD-667F-6346-87FD-17F42E2ABF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59B582-5AB7-5143-BDF9-F321FF82A4A5}"/>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1451276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6A7D3FD-7AD2-4D43-9A0F-D8F4458951B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0F9FD4B-7BAC-6C45-9E8E-F5928CF5EC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0BDC6E-6AB9-4C41-BBA4-E4C6E909CB6B}"/>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5" name="Footer Placeholder 4">
            <a:extLst>
              <a:ext uri="{FF2B5EF4-FFF2-40B4-BE49-F238E27FC236}">
                <a16:creationId xmlns:a16="http://schemas.microsoft.com/office/drawing/2014/main" id="{E3F23806-7847-3D46-8366-6518615180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504C7D-EE00-244C-9B89-20F7C85BAE1D}"/>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3600890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0B1C1-4AE8-F842-9E91-4CE485C5C9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DF6D0B-8840-2548-A8D4-093326B4AE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DADCAD-3BAE-4849-90E6-61DB947BB95E}"/>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5" name="Footer Placeholder 4">
            <a:extLst>
              <a:ext uri="{FF2B5EF4-FFF2-40B4-BE49-F238E27FC236}">
                <a16:creationId xmlns:a16="http://schemas.microsoft.com/office/drawing/2014/main" id="{81B269D8-271D-FA40-9F3D-D92BF52698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8BF07E-BF85-6740-85FF-7A3AC9869ACA}"/>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284322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5D440-8B96-D341-AE23-DFBD8109AC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ADCA07-077C-E34F-9F8F-1098145D2A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DDDD37-5DA0-B54F-B3CF-13D608B71E0D}"/>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5" name="Footer Placeholder 4">
            <a:extLst>
              <a:ext uri="{FF2B5EF4-FFF2-40B4-BE49-F238E27FC236}">
                <a16:creationId xmlns:a16="http://schemas.microsoft.com/office/drawing/2014/main" id="{95247F9E-4429-B24F-997B-8462D9BACD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142596-0530-1744-8643-F6D5CDCA4585}"/>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3936442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1E5FA-A53C-B548-9BEE-C012C1C741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B89A57-516A-0341-A9D6-98C886A3EF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2F55CF-CF65-FE49-BFC8-0E96F363E2E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93437D-564D-B74A-ACBA-74E36FE03A21}"/>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6" name="Footer Placeholder 5">
            <a:extLst>
              <a:ext uri="{FF2B5EF4-FFF2-40B4-BE49-F238E27FC236}">
                <a16:creationId xmlns:a16="http://schemas.microsoft.com/office/drawing/2014/main" id="{8839D758-1AFF-FE4B-B68F-5CDA464EFE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0FF9F5-B0E8-E64E-99BE-462BBB6CA8E2}"/>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1987351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C0471-72CC-BD44-A6BD-76100E5008F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15A7B09-0140-784F-B308-331518C042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E014D1-6E4C-1641-832C-7ED656C257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4BCCA8-DF95-5046-9B7E-04534DC75A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166F61-A798-6D4D-874A-5B8B78D893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30F6DA4-78AE-CD42-8D52-C690EF667797}"/>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8" name="Footer Placeholder 7">
            <a:extLst>
              <a:ext uri="{FF2B5EF4-FFF2-40B4-BE49-F238E27FC236}">
                <a16:creationId xmlns:a16="http://schemas.microsoft.com/office/drawing/2014/main" id="{B9C0D736-8B8E-274D-B260-A5CFFD0607D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FCFB40-064C-0C47-AA7D-9C1BD1D48449}"/>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194034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E6CA6-CBD0-7240-866C-6F463FDD40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273BE2B-0723-E746-8785-788DE738C29F}"/>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4" name="Footer Placeholder 3">
            <a:extLst>
              <a:ext uri="{FF2B5EF4-FFF2-40B4-BE49-F238E27FC236}">
                <a16:creationId xmlns:a16="http://schemas.microsoft.com/office/drawing/2014/main" id="{8703AF08-2146-1641-8E6A-EA516FBDF9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C65361-93C7-C64F-832C-7C15195429E1}"/>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234387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EC18DB-7B88-E740-8479-4659BAD9ED31}"/>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3" name="Footer Placeholder 2">
            <a:extLst>
              <a:ext uri="{FF2B5EF4-FFF2-40B4-BE49-F238E27FC236}">
                <a16:creationId xmlns:a16="http://schemas.microsoft.com/office/drawing/2014/main" id="{4C60A35D-CE98-DB49-8219-A4FCC0BDA54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31D9C8-E620-EA46-85D2-62D73A114CCB}"/>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2012882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E79CF-7BEB-B246-9624-C67946A4B8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5D2E6D1-6DCB-1E49-B425-5BDB6E7F5A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A255EBC-601A-D14C-A9C5-5C3B805B93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7BCBDD-A0EB-9D46-8AE3-0FC9C1AA042C}"/>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6" name="Footer Placeholder 5">
            <a:extLst>
              <a:ext uri="{FF2B5EF4-FFF2-40B4-BE49-F238E27FC236}">
                <a16:creationId xmlns:a16="http://schemas.microsoft.com/office/drawing/2014/main" id="{955CE887-E4F3-9E4D-9948-5FA1FC9163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D4ED1B-70B8-5F4B-99C9-FEE8E67BF645}"/>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2929766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440F4-0892-0D45-828C-09F94059C4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FC3F578-4C73-6A47-93CA-70908738CC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A9C8934-6EC7-7140-A050-93CC3C7EDE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709FAB-2D83-EC4C-A133-CDB0DCCCF70B}"/>
              </a:ext>
            </a:extLst>
          </p:cNvPr>
          <p:cNvSpPr>
            <a:spLocks noGrp="1"/>
          </p:cNvSpPr>
          <p:nvPr>
            <p:ph type="dt" sz="half" idx="10"/>
          </p:nvPr>
        </p:nvSpPr>
        <p:spPr/>
        <p:txBody>
          <a:bodyPr/>
          <a:lstStyle/>
          <a:p>
            <a:fld id="{8BC235DD-0303-DA42-8253-7A6388B6DF42}" type="datetimeFigureOut">
              <a:rPr lang="en-US" smtClean="0"/>
              <a:t>4/1/19</a:t>
            </a:fld>
            <a:endParaRPr lang="en-US"/>
          </a:p>
        </p:txBody>
      </p:sp>
      <p:sp>
        <p:nvSpPr>
          <p:cNvPr id="6" name="Footer Placeholder 5">
            <a:extLst>
              <a:ext uri="{FF2B5EF4-FFF2-40B4-BE49-F238E27FC236}">
                <a16:creationId xmlns:a16="http://schemas.microsoft.com/office/drawing/2014/main" id="{44234492-8441-424D-8735-59F7BB7F3D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F9D366-CC3B-1A4C-A6AA-3AC7D876B9A7}"/>
              </a:ext>
            </a:extLst>
          </p:cNvPr>
          <p:cNvSpPr>
            <a:spLocks noGrp="1"/>
          </p:cNvSpPr>
          <p:nvPr>
            <p:ph type="sldNum" sz="quarter" idx="12"/>
          </p:nvPr>
        </p:nvSpPr>
        <p:spPr/>
        <p:txBody>
          <a:bodyPr/>
          <a:lstStyle/>
          <a:p>
            <a:fld id="{700939A1-1D45-924F-A33E-022D6EE5D88E}" type="slidenum">
              <a:rPr lang="en-US" smtClean="0"/>
              <a:t>‹#›</a:t>
            </a:fld>
            <a:endParaRPr lang="en-US"/>
          </a:p>
        </p:txBody>
      </p:sp>
    </p:spTree>
    <p:extLst>
      <p:ext uri="{BB962C8B-B14F-4D97-AF65-F5344CB8AC3E}">
        <p14:creationId xmlns:p14="http://schemas.microsoft.com/office/powerpoint/2010/main" val="887332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E8656E-B9C3-3741-AD27-4F2C2E17A2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491EB76-6E71-1D49-9296-4EACA829F0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84C450-B045-D440-BB3C-DBED18E387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C235DD-0303-DA42-8253-7A6388B6DF42}" type="datetimeFigureOut">
              <a:rPr lang="en-US" smtClean="0"/>
              <a:t>4/1/19</a:t>
            </a:fld>
            <a:endParaRPr lang="en-US"/>
          </a:p>
        </p:txBody>
      </p:sp>
      <p:sp>
        <p:nvSpPr>
          <p:cNvPr id="5" name="Footer Placeholder 4">
            <a:extLst>
              <a:ext uri="{FF2B5EF4-FFF2-40B4-BE49-F238E27FC236}">
                <a16:creationId xmlns:a16="http://schemas.microsoft.com/office/drawing/2014/main" id="{F07D2D94-A6A5-974F-9AD3-71532535E1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4E8123C-3FA7-044A-84D5-E9CCCEEFF0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0939A1-1D45-924F-A33E-022D6EE5D88E}" type="slidenum">
              <a:rPr lang="en-US" smtClean="0"/>
              <a:t>‹#›</a:t>
            </a:fld>
            <a:endParaRPr lang="en-US"/>
          </a:p>
        </p:txBody>
      </p:sp>
    </p:spTree>
    <p:extLst>
      <p:ext uri="{BB962C8B-B14F-4D97-AF65-F5344CB8AC3E}">
        <p14:creationId xmlns:p14="http://schemas.microsoft.com/office/powerpoint/2010/main" val="33680794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439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B5BBE6BD-9316-794D-962F-E6C3AC852D5F}"/>
              </a:ext>
            </a:extLst>
          </p:cNvPr>
          <p:cNvPicPr>
            <a:picLocks noGrp="1" noChangeAspect="1"/>
          </p:cNvPicPr>
          <p:nvPr>
            <p:ph idx="1"/>
          </p:nvPr>
        </p:nvPicPr>
        <p:blipFill>
          <a:blip r:embed="rId3"/>
          <a:stretch>
            <a:fillRect/>
          </a:stretch>
        </p:blipFill>
        <p:spPr>
          <a:xfrm>
            <a:off x="714389" y="621636"/>
            <a:ext cx="10713588" cy="5690018"/>
          </a:xfrm>
          <a:prstGeom prst="rect">
            <a:avLst/>
          </a:prstGeom>
        </p:spPr>
      </p:pic>
      <p:sp>
        <p:nvSpPr>
          <p:cNvPr id="5" name="TextBox 4">
            <a:extLst>
              <a:ext uri="{FF2B5EF4-FFF2-40B4-BE49-F238E27FC236}">
                <a16:creationId xmlns:a16="http://schemas.microsoft.com/office/drawing/2014/main" id="{6BF2BACC-C1ED-0F4B-9D2F-F2558ECE9A3F}"/>
              </a:ext>
            </a:extLst>
          </p:cNvPr>
          <p:cNvSpPr txBox="1"/>
          <p:nvPr/>
        </p:nvSpPr>
        <p:spPr>
          <a:xfrm>
            <a:off x="1182130" y="713357"/>
            <a:ext cx="7615029" cy="707886"/>
          </a:xfrm>
          <a:prstGeom prst="rect">
            <a:avLst/>
          </a:prstGeom>
          <a:noFill/>
        </p:spPr>
        <p:txBody>
          <a:bodyPr wrap="square" rtlCol="0">
            <a:spAutoFit/>
          </a:bodyPr>
          <a:lstStyle/>
          <a:p>
            <a:r>
              <a:rPr lang="en-US" sz="4000" b="1" dirty="0"/>
              <a:t>Semantic Analysis of Comments </a:t>
            </a:r>
          </a:p>
        </p:txBody>
      </p:sp>
      <p:sp>
        <p:nvSpPr>
          <p:cNvPr id="11" name="TextBox 10">
            <a:extLst>
              <a:ext uri="{FF2B5EF4-FFF2-40B4-BE49-F238E27FC236}">
                <a16:creationId xmlns:a16="http://schemas.microsoft.com/office/drawing/2014/main" id="{66FE4C38-12A0-154C-A67B-201496995B69}"/>
              </a:ext>
            </a:extLst>
          </p:cNvPr>
          <p:cNvSpPr txBox="1"/>
          <p:nvPr/>
        </p:nvSpPr>
        <p:spPr>
          <a:xfrm>
            <a:off x="7504386" y="5720011"/>
            <a:ext cx="3948408" cy="553998"/>
          </a:xfrm>
          <a:prstGeom prst="rect">
            <a:avLst/>
          </a:prstGeom>
          <a:noFill/>
        </p:spPr>
        <p:txBody>
          <a:bodyPr wrap="square" rtlCol="0">
            <a:spAutoFit/>
          </a:bodyPr>
          <a:lstStyle/>
          <a:p>
            <a:r>
              <a:rPr lang="en-US" sz="3000" b="1" dirty="0"/>
              <a:t>Mernegar Dorgoly</a:t>
            </a:r>
          </a:p>
        </p:txBody>
      </p:sp>
    </p:spTree>
    <p:extLst>
      <p:ext uri="{BB962C8B-B14F-4D97-AF65-F5344CB8AC3E}">
        <p14:creationId xmlns:p14="http://schemas.microsoft.com/office/powerpoint/2010/main" val="517410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181FA-831A-424C-8A7B-2B479A13930E}"/>
              </a:ext>
            </a:extLst>
          </p:cNvPr>
          <p:cNvSpPr>
            <a:spLocks noGrp="1"/>
          </p:cNvSpPr>
          <p:nvPr>
            <p:ph type="title"/>
          </p:nvPr>
        </p:nvSpPr>
        <p:spPr/>
        <p:txBody>
          <a:bodyPr/>
          <a:lstStyle/>
          <a:p>
            <a:r>
              <a:rPr lang="en-US" b="1" dirty="0"/>
              <a:t>Exploratory Data Analysis (EDA):</a:t>
            </a:r>
            <a:endParaRPr lang="en-US" dirty="0"/>
          </a:p>
        </p:txBody>
      </p:sp>
      <p:pic>
        <p:nvPicPr>
          <p:cNvPr id="8194" name="Picture 2" descr="https://lh6.googleusercontent.com/i4be0WJxbtazSSxw14r9jlZ9gq1fUrySNMy5X0tIRCOZ-HQU3ZFOhGuMFBSoHVLtODcA2wCumywYfltZPYbe6fL16bMaMZS6lfhPuKzavptl0YBad4sGCl8VBrCWHamuGYmv4ol2">
            <a:extLst>
              <a:ext uri="{FF2B5EF4-FFF2-40B4-BE49-F238E27FC236}">
                <a16:creationId xmlns:a16="http://schemas.microsoft.com/office/drawing/2014/main" id="{101EB765-A3CE-2C4A-AB85-B4853C2F1E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1457" y="1892300"/>
            <a:ext cx="7924800" cy="4965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5988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E756F-3C3F-6943-9F9C-CB719EC66F0D}"/>
              </a:ext>
            </a:extLst>
          </p:cNvPr>
          <p:cNvSpPr>
            <a:spLocks noGrp="1"/>
          </p:cNvSpPr>
          <p:nvPr>
            <p:ph type="title"/>
          </p:nvPr>
        </p:nvSpPr>
        <p:spPr/>
        <p:txBody>
          <a:bodyPr/>
          <a:lstStyle/>
          <a:p>
            <a:r>
              <a:rPr lang="en-US" b="1" dirty="0"/>
              <a:t>Exploratory Data Analysis (EDA):</a:t>
            </a:r>
            <a:endParaRPr lang="en-US" dirty="0"/>
          </a:p>
        </p:txBody>
      </p:sp>
      <p:pic>
        <p:nvPicPr>
          <p:cNvPr id="9218" name="Picture 2" descr="https://lh3.googleusercontent.com/EexGsRyDRCx_VhHYi15b3XsRuAg2T2fupHtDAn_JUeR_In_RcXV8tHLVHcavTftAKzTu_Bn4NnBrBUVvkQ0eyYPoqEd6--45wdNY9Xpij4GozpAZpRud-hcZ63u5JLQf5XxjMO7t">
            <a:extLst>
              <a:ext uri="{FF2B5EF4-FFF2-40B4-BE49-F238E27FC236}">
                <a16:creationId xmlns:a16="http://schemas.microsoft.com/office/drawing/2014/main" id="{39690F70-9C00-B54D-AAD8-3508E34246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1825625"/>
            <a:ext cx="79248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13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F38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275ACB35-7B67-FC4F-B518-A1CC26C6B061}"/>
              </a:ext>
            </a:extLst>
          </p:cNvPr>
          <p:cNvPicPr>
            <a:picLocks noGrp="1" noChangeAspect="1"/>
          </p:cNvPicPr>
          <p:nvPr>
            <p:ph idx="1"/>
          </p:nvPr>
        </p:nvPicPr>
        <p:blipFill>
          <a:blip r:embed="rId2"/>
          <a:stretch>
            <a:fillRect/>
          </a:stretch>
        </p:blipFill>
        <p:spPr>
          <a:xfrm>
            <a:off x="1891421" y="643467"/>
            <a:ext cx="8409157" cy="5571066"/>
          </a:xfrm>
          <a:prstGeom prst="rect">
            <a:avLst/>
          </a:prstGeom>
        </p:spPr>
      </p:pic>
    </p:spTree>
    <p:extLst>
      <p:ext uri="{BB962C8B-B14F-4D97-AF65-F5344CB8AC3E}">
        <p14:creationId xmlns:p14="http://schemas.microsoft.com/office/powerpoint/2010/main" val="12284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6E089-AB1E-CA47-8318-5A468153E2FF}"/>
              </a:ext>
            </a:extLst>
          </p:cNvPr>
          <p:cNvSpPr>
            <a:spLocks noGrp="1"/>
          </p:cNvSpPr>
          <p:nvPr>
            <p:ph type="title"/>
          </p:nvPr>
        </p:nvSpPr>
        <p:spPr/>
        <p:txBody>
          <a:bodyPr>
            <a:normAutofit/>
          </a:bodyPr>
          <a:lstStyle/>
          <a:p>
            <a:r>
              <a:rPr lang="en-US" b="1" dirty="0"/>
              <a:t>Offensive or Non-Offensive: </a:t>
            </a:r>
          </a:p>
        </p:txBody>
      </p:sp>
      <p:sp>
        <p:nvSpPr>
          <p:cNvPr id="5" name="Content Placeholder 4">
            <a:extLst>
              <a:ext uri="{FF2B5EF4-FFF2-40B4-BE49-F238E27FC236}">
                <a16:creationId xmlns:a16="http://schemas.microsoft.com/office/drawing/2014/main" id="{D13DA495-3668-7B4D-8CA8-E2C6965153C4}"/>
              </a:ext>
            </a:extLst>
          </p:cNvPr>
          <p:cNvSpPr>
            <a:spLocks noGrp="1"/>
          </p:cNvSpPr>
          <p:nvPr>
            <p:ph idx="1"/>
          </p:nvPr>
        </p:nvSpPr>
        <p:spPr/>
        <p:txBody>
          <a:bodyPr>
            <a:normAutofit fontScale="92500" lnSpcReduction="10000"/>
          </a:bodyPr>
          <a:lstStyle/>
          <a:p>
            <a:pPr>
              <a:lnSpc>
                <a:spcPct val="150000"/>
              </a:lnSpc>
            </a:pPr>
            <a:r>
              <a:rPr lang="en-US" sz="1800" dirty="0">
                <a:latin typeface="+mj-lt"/>
              </a:rPr>
              <a:t>When we deal with an imbalance dataset accuracy is not the most reliable metric for evaluating the classifier. In this project like similar classification problem with imbalanced classes we need to evaluate models based on number of False Negatives and False Positive.</a:t>
            </a:r>
          </a:p>
          <a:p>
            <a:pPr>
              <a:lnSpc>
                <a:spcPct val="150000"/>
              </a:lnSpc>
            </a:pPr>
            <a:r>
              <a:rPr lang="en-US" sz="1800" dirty="0">
                <a:latin typeface="+mj-lt"/>
              </a:rPr>
              <a:t>The goal of this project is to detect and flag comments with offensive content. According to our business plan, these flagged comments will be sent to the review team for detailed review. For our business it’s important to catch as many offensive comments as possible, the cost of missing an offensive comment is more than the cost of further review. So, due to the nature of this problem our focus is on reducing number of False Negatives as much as possible. </a:t>
            </a:r>
          </a:p>
          <a:p>
            <a:pPr>
              <a:lnSpc>
                <a:spcPct val="150000"/>
              </a:lnSpc>
            </a:pPr>
            <a:r>
              <a:rPr lang="en-US" sz="1800" dirty="0">
                <a:latin typeface="+mj-lt"/>
              </a:rPr>
              <a:t>Recall is a metric that measure rate of true positive to the total number of predicted positives. Due to the nature of this problem it would be the most appropriate metric for evaluating performance of different models for this dataset. </a:t>
            </a:r>
          </a:p>
          <a:p>
            <a:pPr marL="0" indent="0">
              <a:buNone/>
            </a:pPr>
            <a:endParaRPr lang="en-US" sz="1600" dirty="0">
              <a:latin typeface="+mj-lt"/>
            </a:endParaRPr>
          </a:p>
        </p:txBody>
      </p:sp>
    </p:spTree>
    <p:extLst>
      <p:ext uri="{BB962C8B-B14F-4D97-AF65-F5344CB8AC3E}">
        <p14:creationId xmlns:p14="http://schemas.microsoft.com/office/powerpoint/2010/main" val="27169922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6CE0B-A0DA-4B40-891E-C8C4BC18B5FF}"/>
              </a:ext>
            </a:extLst>
          </p:cNvPr>
          <p:cNvSpPr>
            <a:spLocks noGrp="1"/>
          </p:cNvSpPr>
          <p:nvPr>
            <p:ph type="title"/>
          </p:nvPr>
        </p:nvSpPr>
        <p:spPr/>
        <p:txBody>
          <a:bodyPr/>
          <a:lstStyle/>
          <a:p>
            <a:r>
              <a:rPr lang="en-US" b="1" dirty="0"/>
              <a:t>Traditional Machine Learning </a:t>
            </a:r>
          </a:p>
        </p:txBody>
      </p:sp>
      <p:sp>
        <p:nvSpPr>
          <p:cNvPr id="3" name="Content Placeholder 2">
            <a:extLst>
              <a:ext uri="{FF2B5EF4-FFF2-40B4-BE49-F238E27FC236}">
                <a16:creationId xmlns:a16="http://schemas.microsoft.com/office/drawing/2014/main" id="{18C5E03F-5BA5-7547-9552-8D9BC6637E89}"/>
              </a:ext>
            </a:extLst>
          </p:cNvPr>
          <p:cNvSpPr>
            <a:spLocks noGrp="1"/>
          </p:cNvSpPr>
          <p:nvPr>
            <p:ph idx="1"/>
          </p:nvPr>
        </p:nvSpPr>
        <p:spPr/>
        <p:txBody>
          <a:bodyPr/>
          <a:lstStyle/>
          <a:p>
            <a:pPr>
              <a:lnSpc>
                <a:spcPct val="150000"/>
              </a:lnSpc>
            </a:pPr>
            <a:r>
              <a:rPr lang="en-US" sz="1800" dirty="0">
                <a:latin typeface="+mj-lt"/>
              </a:rPr>
              <a:t>In order to find the most optimized model, we started with training some traditional machine learning algorithms such as “Logistic Regression, SMOTE, Naive Bayes, Random Forest and </a:t>
            </a:r>
            <a:r>
              <a:rPr lang="en-US" sz="1800" dirty="0" err="1">
                <a:latin typeface="+mj-lt"/>
              </a:rPr>
              <a:t>XGBoost</a:t>
            </a:r>
            <a:r>
              <a:rPr lang="en-US" sz="1800" dirty="0">
                <a:latin typeface="+mj-lt"/>
              </a:rPr>
              <a:t>” and tuned the hyper-parameters for each model via </a:t>
            </a:r>
            <a:r>
              <a:rPr lang="en-US" sz="1800" dirty="0" err="1">
                <a:latin typeface="+mj-lt"/>
              </a:rPr>
              <a:t>RandomizedSearchCV</a:t>
            </a:r>
            <a:r>
              <a:rPr lang="en-US" sz="1800" dirty="0">
                <a:latin typeface="+mj-lt"/>
              </a:rPr>
              <a:t>/ </a:t>
            </a:r>
            <a:r>
              <a:rPr lang="en-US" sz="1800" dirty="0" err="1">
                <a:latin typeface="+mj-lt"/>
              </a:rPr>
              <a:t>GridSearchCV</a:t>
            </a:r>
            <a:r>
              <a:rPr lang="en-US" sz="1800" dirty="0">
                <a:latin typeface="+mj-lt"/>
              </a:rPr>
              <a:t> to train the best classifier for the model. The best results were obtained from SMOTE followed by Naive Bayes</a:t>
            </a:r>
            <a:r>
              <a:rPr lang="en-US" sz="1800">
                <a:latin typeface="+mj-lt"/>
              </a:rPr>
              <a:t>. </a:t>
            </a:r>
            <a:r>
              <a:rPr lang="en-US" sz="1800" dirty="0">
                <a:latin typeface="+mj-lt"/>
              </a:rPr>
              <a:t>	</a:t>
            </a:r>
          </a:p>
          <a:p>
            <a:pPr>
              <a:lnSpc>
                <a:spcPct val="150000"/>
              </a:lnSpc>
            </a:pPr>
            <a:r>
              <a:rPr lang="en-US" sz="1800" dirty="0">
                <a:latin typeface="+mj-lt"/>
              </a:rPr>
              <a:t>The next step was to stack the optimized models and trained them on Bag Of Words and TF-IDF to see if we can get a better result from combined models. Recall results improved by 19.5% and we experienced the least number of False Negatives. </a:t>
            </a:r>
          </a:p>
          <a:p>
            <a:pPr marL="0" indent="0">
              <a:buNone/>
            </a:pPr>
            <a:endParaRPr lang="en-US" dirty="0"/>
          </a:p>
        </p:txBody>
      </p:sp>
    </p:spTree>
    <p:extLst>
      <p:ext uri="{BB962C8B-B14F-4D97-AF65-F5344CB8AC3E}">
        <p14:creationId xmlns:p14="http://schemas.microsoft.com/office/powerpoint/2010/main" val="1524693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676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9" name="Picture 2" descr="https://lh4.googleusercontent.com/tAdogaKfG8fpC2xd3rPdh3YAzzocuqTAtRnh6joFwY2dgBKS8jmbZa1OFjvKb55StGyzSchTMFsBolMd0H0SM-VBdWbVHbrgjuLuxkFVkeVa2dBGmcoSqss9_B7-MPrTMQfYdimk">
            <a:extLst>
              <a:ext uri="{FF2B5EF4-FFF2-40B4-BE49-F238E27FC236}">
                <a16:creationId xmlns:a16="http://schemas.microsoft.com/office/drawing/2014/main" id="{E19E8189-64AC-5E41-A3C9-42C9332978F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23697" y="480060"/>
            <a:ext cx="8214417" cy="5897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3513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293" name="Picture 2" descr="https://lh5.googleusercontent.com/7GIi84mxGyNZbORNimJSXulRQH4hjstQcsEQEWKRRJ2_CDXZy4uZnYbPAfnP5Kg_MxblK-xDvXCCEJmm0iyuoH5yNQU646JX7xHC3PHSv9XTldd1vnF6UHje_QoxaC9d3z3_8zxP">
            <a:extLst>
              <a:ext uri="{FF2B5EF4-FFF2-40B4-BE49-F238E27FC236}">
                <a16:creationId xmlns:a16="http://schemas.microsoft.com/office/drawing/2014/main" id="{A6EADE6F-7FAB-B549-8485-45E5D33ED6B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3467" y="661839"/>
            <a:ext cx="10905066" cy="5534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054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7" name="Picture 2" descr="https://lh6.googleusercontent.com/gVE4m3qswCW4IKfwMVGZuwrvYVkboO1MMRMLEjy86oHZ6RvNUHGmaeuoSh7jFp2KvX4WALI_VUZMSm358vvdOSJbBprSLPsJjNUcvurJKrFVYPKaX-TSx_uOglJ31Ssyh08_GtkA">
            <a:extLst>
              <a:ext uri="{FF2B5EF4-FFF2-40B4-BE49-F238E27FC236}">
                <a16:creationId xmlns:a16="http://schemas.microsoft.com/office/drawing/2014/main" id="{8B968F42-9779-A147-B4B2-7884F519B80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3467" y="661839"/>
            <a:ext cx="10905066" cy="5534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7851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logo&#10;&#10;Description automatically generated">
            <a:extLst>
              <a:ext uri="{FF2B5EF4-FFF2-40B4-BE49-F238E27FC236}">
                <a16:creationId xmlns:a16="http://schemas.microsoft.com/office/drawing/2014/main" id="{77D203E0-DA70-7C49-8DBC-330A190EB514}"/>
              </a:ext>
            </a:extLst>
          </p:cNvPr>
          <p:cNvPicPr>
            <a:picLocks noGrp="1" noChangeAspect="1"/>
          </p:cNvPicPr>
          <p:nvPr>
            <p:ph idx="1"/>
          </p:nvPr>
        </p:nvPicPr>
        <p:blipFill rotWithShape="1">
          <a:blip r:embed="rId2"/>
          <a:srcRect t="13127"/>
          <a:stretch/>
        </p:blipFill>
        <p:spPr>
          <a:xfrm>
            <a:off x="1143966" y="643467"/>
            <a:ext cx="9904068" cy="5571066"/>
          </a:xfrm>
          <a:prstGeom prst="rect">
            <a:avLst/>
          </a:prstGeom>
        </p:spPr>
      </p:pic>
    </p:spTree>
    <p:extLst>
      <p:ext uri="{BB962C8B-B14F-4D97-AF65-F5344CB8AC3E}">
        <p14:creationId xmlns:p14="http://schemas.microsoft.com/office/powerpoint/2010/main" val="3030619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0CC07-5143-8E49-8F0A-27AF59797B90}"/>
              </a:ext>
            </a:extLst>
          </p:cNvPr>
          <p:cNvSpPr>
            <a:spLocks noGrp="1"/>
          </p:cNvSpPr>
          <p:nvPr>
            <p:ph type="title"/>
          </p:nvPr>
        </p:nvSpPr>
        <p:spPr/>
        <p:txBody>
          <a:bodyPr/>
          <a:lstStyle/>
          <a:p>
            <a:r>
              <a:rPr lang="en-US" b="1" dirty="0"/>
              <a:t>Deep Neural Network</a:t>
            </a:r>
          </a:p>
        </p:txBody>
      </p:sp>
      <p:sp>
        <p:nvSpPr>
          <p:cNvPr id="3" name="Content Placeholder 2">
            <a:extLst>
              <a:ext uri="{FF2B5EF4-FFF2-40B4-BE49-F238E27FC236}">
                <a16:creationId xmlns:a16="http://schemas.microsoft.com/office/drawing/2014/main" id="{696CBB00-BE9A-2448-8027-7AEA3BE2B145}"/>
              </a:ext>
            </a:extLst>
          </p:cNvPr>
          <p:cNvSpPr>
            <a:spLocks noGrp="1"/>
          </p:cNvSpPr>
          <p:nvPr>
            <p:ph idx="1"/>
          </p:nvPr>
        </p:nvSpPr>
        <p:spPr/>
        <p:txBody>
          <a:bodyPr/>
          <a:lstStyle/>
          <a:p>
            <a:pPr>
              <a:lnSpc>
                <a:spcPct val="150000"/>
              </a:lnSpc>
            </a:pPr>
            <a:r>
              <a:rPr lang="en-US" sz="1800" dirty="0">
                <a:latin typeface="+mj-lt"/>
              </a:rPr>
              <a:t>Created a Sequential model with 6 hidden layers and trained it on the averaged word vector of features from word2vec model. We created different versions of the model by choosing different: </a:t>
            </a:r>
          </a:p>
          <a:p>
            <a:pPr lvl="1" fontAlgn="base">
              <a:lnSpc>
                <a:spcPct val="150000"/>
              </a:lnSpc>
            </a:pPr>
            <a:r>
              <a:rPr lang="en-US" sz="1800" dirty="0">
                <a:latin typeface="+mj-lt"/>
              </a:rPr>
              <a:t>Optimizers: “</a:t>
            </a:r>
            <a:r>
              <a:rPr lang="en-US" sz="1800" dirty="0" err="1">
                <a:latin typeface="+mj-lt"/>
              </a:rPr>
              <a:t>adam</a:t>
            </a:r>
            <a:r>
              <a:rPr lang="en-US" sz="1800" dirty="0">
                <a:latin typeface="+mj-lt"/>
              </a:rPr>
              <a:t>” and “tanh”</a:t>
            </a:r>
          </a:p>
          <a:p>
            <a:pPr lvl="1" fontAlgn="base">
              <a:lnSpc>
                <a:spcPct val="150000"/>
              </a:lnSpc>
            </a:pPr>
            <a:r>
              <a:rPr lang="en-US" sz="1800" dirty="0">
                <a:latin typeface="+mj-lt"/>
              </a:rPr>
              <a:t>“</a:t>
            </a:r>
            <a:r>
              <a:rPr lang="en-US" sz="1800" dirty="0" err="1">
                <a:latin typeface="+mj-lt"/>
              </a:rPr>
              <a:t>Batch_size</a:t>
            </a:r>
            <a:r>
              <a:rPr lang="en-US" sz="1800" dirty="0">
                <a:latin typeface="+mj-lt"/>
              </a:rPr>
              <a:t>” and “epochs”</a:t>
            </a:r>
          </a:p>
          <a:p>
            <a:pPr lvl="1" fontAlgn="base">
              <a:lnSpc>
                <a:spcPct val="150000"/>
              </a:lnSpc>
            </a:pPr>
            <a:r>
              <a:rPr lang="en-US" sz="1800" dirty="0">
                <a:latin typeface="+mj-lt"/>
              </a:rPr>
              <a:t>Neurons for each layer: 64 , 128</a:t>
            </a:r>
          </a:p>
          <a:p>
            <a:pPr>
              <a:lnSpc>
                <a:spcPct val="150000"/>
              </a:lnSpc>
            </a:pPr>
            <a:r>
              <a:rPr lang="en-US" sz="1800" dirty="0">
                <a:latin typeface="+mj-lt"/>
              </a:rPr>
              <a:t>Even though the overall accuracy was around 93%, but the high number of False Negatives showed our model and different variation of it are not good classifiers compare to some of traditional models. </a:t>
            </a:r>
          </a:p>
          <a:p>
            <a:pPr marL="0" indent="0">
              <a:buNone/>
            </a:pPr>
            <a:endParaRPr lang="en-US" dirty="0"/>
          </a:p>
        </p:txBody>
      </p:sp>
    </p:spTree>
    <p:extLst>
      <p:ext uri="{BB962C8B-B14F-4D97-AF65-F5344CB8AC3E}">
        <p14:creationId xmlns:p14="http://schemas.microsoft.com/office/powerpoint/2010/main" val="3153288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30827-DC92-0845-AE4D-62DD262EA698}"/>
              </a:ext>
            </a:extLst>
          </p:cNvPr>
          <p:cNvSpPr>
            <a:spLocks noGrp="1"/>
          </p:cNvSpPr>
          <p:nvPr>
            <p:ph type="title"/>
          </p:nvPr>
        </p:nvSpPr>
        <p:spPr/>
        <p:txBody>
          <a:bodyPr/>
          <a:lstStyle/>
          <a:p>
            <a:r>
              <a:rPr lang="en-US" b="1" dirty="0"/>
              <a:t>Profanity Vs. Free speech</a:t>
            </a:r>
            <a:endParaRPr lang="en-US" dirty="0"/>
          </a:p>
        </p:txBody>
      </p:sp>
      <p:sp>
        <p:nvSpPr>
          <p:cNvPr id="3" name="Content Placeholder 2">
            <a:extLst>
              <a:ext uri="{FF2B5EF4-FFF2-40B4-BE49-F238E27FC236}">
                <a16:creationId xmlns:a16="http://schemas.microsoft.com/office/drawing/2014/main" id="{E41413AD-5081-2A4F-B163-9C761D54A534}"/>
              </a:ext>
            </a:extLst>
          </p:cNvPr>
          <p:cNvSpPr>
            <a:spLocks noGrp="1"/>
          </p:cNvSpPr>
          <p:nvPr>
            <p:ph idx="1"/>
          </p:nvPr>
        </p:nvSpPr>
        <p:spPr/>
        <p:txBody>
          <a:bodyPr>
            <a:normAutofit lnSpcReduction="10000"/>
          </a:bodyPr>
          <a:lstStyle/>
          <a:p>
            <a:pPr marL="0" indent="0">
              <a:lnSpc>
                <a:spcPct val="150000"/>
              </a:lnSpc>
              <a:buNone/>
            </a:pPr>
            <a:r>
              <a:rPr lang="en-US" sz="2200" dirty="0">
                <a:latin typeface="+mj-lt"/>
              </a:rPr>
              <a:t>Discussing things you care about can be difficult. The threat of abuse and harassment online means that many people stop expressing themselves and give up on seeking different opinions. </a:t>
            </a:r>
          </a:p>
          <a:p>
            <a:pPr marL="0" indent="0">
              <a:lnSpc>
                <a:spcPct val="150000"/>
              </a:lnSpc>
              <a:buNone/>
            </a:pPr>
            <a:r>
              <a:rPr lang="en-US" sz="2200" dirty="0">
                <a:latin typeface="+mj-lt"/>
              </a:rPr>
              <a:t>The need for fostering a safe and healthy environment for conversations is so crucial yet challenging that some platforms rather limit or completely shut down user comments if they can’t facilitate a safe environment.</a:t>
            </a:r>
          </a:p>
          <a:p>
            <a:pPr marL="0" indent="0">
              <a:lnSpc>
                <a:spcPct val="150000"/>
              </a:lnSpc>
              <a:buNone/>
            </a:pPr>
            <a:r>
              <a:rPr lang="en-US" sz="2200" dirty="0">
                <a:latin typeface="+mj-lt"/>
              </a:rPr>
              <a:t>In this project, the challenge is to build model(s) that are capable of detecting the correct label (Offensive or non-offensive) for the comments in the dataset. </a:t>
            </a:r>
          </a:p>
          <a:p>
            <a:pPr marL="0" indent="0">
              <a:buNone/>
            </a:pPr>
            <a:endParaRPr lang="en-US" dirty="0"/>
          </a:p>
        </p:txBody>
      </p:sp>
    </p:spTree>
    <p:extLst>
      <p:ext uri="{BB962C8B-B14F-4D97-AF65-F5344CB8AC3E}">
        <p14:creationId xmlns:p14="http://schemas.microsoft.com/office/powerpoint/2010/main" val="40318097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41" name="Picture 2" descr="https://lh6.googleusercontent.com/EUGn38ujSNyjNu3SCQiPm7_7aCneytstH3KbNNpsiAegGs72nti3c4DE4zogMUTWWih5k-4_QVdzJOqREOWc2sRb0bPgvJi6CoCa6TEd4Y6fzIBP89TmfUr9OuCdyxQJmy7AMpiS">
            <a:extLst>
              <a:ext uri="{FF2B5EF4-FFF2-40B4-BE49-F238E27FC236}">
                <a16:creationId xmlns:a16="http://schemas.microsoft.com/office/drawing/2014/main" id="{2BEE4803-9762-F24F-B79E-E12BF46B42E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3467" y="661839"/>
            <a:ext cx="10905066" cy="5534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87601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B091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666D2C28-7027-454E-A522-7CC14C7461BB}"/>
              </a:ext>
            </a:extLst>
          </p:cNvPr>
          <p:cNvPicPr>
            <a:picLocks noGrp="1" noChangeAspect="1"/>
          </p:cNvPicPr>
          <p:nvPr>
            <p:ph idx="1"/>
          </p:nvPr>
        </p:nvPicPr>
        <p:blipFill>
          <a:blip r:embed="rId2"/>
          <a:stretch>
            <a:fillRect/>
          </a:stretch>
        </p:blipFill>
        <p:spPr>
          <a:xfrm>
            <a:off x="1209100" y="643467"/>
            <a:ext cx="9773800" cy="5571066"/>
          </a:xfrm>
          <a:prstGeom prst="rect">
            <a:avLst/>
          </a:prstGeom>
        </p:spPr>
      </p:pic>
      <p:sp>
        <p:nvSpPr>
          <p:cNvPr id="5" name="TextBox 4">
            <a:extLst>
              <a:ext uri="{FF2B5EF4-FFF2-40B4-BE49-F238E27FC236}">
                <a16:creationId xmlns:a16="http://schemas.microsoft.com/office/drawing/2014/main" id="{84311C5F-F63F-D241-8AB7-8733EE71F2C7}"/>
              </a:ext>
            </a:extLst>
          </p:cNvPr>
          <p:cNvSpPr txBox="1"/>
          <p:nvPr/>
        </p:nvSpPr>
        <p:spPr>
          <a:xfrm>
            <a:off x="4604134" y="829749"/>
            <a:ext cx="2983731" cy="707886"/>
          </a:xfrm>
          <a:prstGeom prst="rect">
            <a:avLst/>
          </a:prstGeom>
          <a:noFill/>
        </p:spPr>
        <p:txBody>
          <a:bodyPr wrap="square" rtlCol="0">
            <a:spAutoFit/>
          </a:bodyPr>
          <a:lstStyle/>
          <a:p>
            <a:r>
              <a:rPr lang="en-US" sz="4000" b="1" dirty="0"/>
              <a:t>CONCLUSION</a:t>
            </a:r>
          </a:p>
        </p:txBody>
      </p:sp>
    </p:spTree>
    <p:extLst>
      <p:ext uri="{BB962C8B-B14F-4D97-AF65-F5344CB8AC3E}">
        <p14:creationId xmlns:p14="http://schemas.microsoft.com/office/powerpoint/2010/main" val="41128560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2A333-9A7E-D746-AA5E-DA3677FAC060}"/>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4510A507-AF5B-6149-BBC9-CE2B6DB354A1}"/>
              </a:ext>
            </a:extLst>
          </p:cNvPr>
          <p:cNvSpPr>
            <a:spLocks noGrp="1"/>
          </p:cNvSpPr>
          <p:nvPr>
            <p:ph idx="1"/>
          </p:nvPr>
        </p:nvSpPr>
        <p:spPr/>
        <p:txBody>
          <a:bodyPr>
            <a:normAutofit/>
          </a:bodyPr>
          <a:lstStyle/>
          <a:p>
            <a:pPr lvl="0" fontAlgn="base">
              <a:lnSpc>
                <a:spcPct val="150000"/>
              </a:lnSpc>
              <a:buFont typeface="Wingdings" pitchFamily="2" charset="2"/>
              <a:buChar char="q"/>
            </a:pPr>
            <a:r>
              <a:rPr lang="en-US" sz="2000" dirty="0">
                <a:latin typeface="+mj-lt"/>
              </a:rPr>
              <a:t>In order to evaluate the performance of imbalanced datasets it’s not enough to rely solely on accuracy, depending on the problem we should focus on False Negatives or False Positives. In this project goal is reduce the number of False Negatives as much as possible or get the highest possible value for recall. </a:t>
            </a:r>
          </a:p>
          <a:p>
            <a:pPr lvl="0" fontAlgn="base">
              <a:lnSpc>
                <a:spcPct val="150000"/>
              </a:lnSpc>
              <a:buFont typeface="Wingdings" pitchFamily="2" charset="2"/>
              <a:buChar char="q"/>
            </a:pPr>
            <a:r>
              <a:rPr lang="en-US" sz="2000" dirty="0">
                <a:latin typeface="+mj-lt"/>
              </a:rPr>
              <a:t>After Optimizing different machine learning models such as Logistic Regression, SMOTE, Naive Bayes and Random Forest via </a:t>
            </a:r>
            <a:r>
              <a:rPr lang="en-US" sz="2000" dirty="0" err="1">
                <a:latin typeface="+mj-lt"/>
              </a:rPr>
              <a:t>RandomSearch</a:t>
            </a:r>
            <a:r>
              <a:rPr lang="en-US" sz="2000" dirty="0">
                <a:latin typeface="+mj-lt"/>
              </a:rPr>
              <a:t> CV and </a:t>
            </a:r>
            <a:r>
              <a:rPr lang="en-US" sz="2000" dirty="0" err="1">
                <a:latin typeface="+mj-lt"/>
              </a:rPr>
              <a:t>GridSearchCV</a:t>
            </a:r>
            <a:r>
              <a:rPr lang="en-US" sz="2000" dirty="0">
                <a:latin typeface="+mj-lt"/>
              </a:rPr>
              <a:t> we took one step further and combined the optimized models to see if we possibly can improve the value of Recall metric. The combined model of SMOTE and Naive Bayes on TF-IDF generated the best possible Recall of almost 92% and only misclassified 82 offensive comments as non-offensive. </a:t>
            </a:r>
          </a:p>
          <a:p>
            <a:pPr marL="0" indent="0">
              <a:buNone/>
            </a:pPr>
            <a:endParaRPr lang="en-US" dirty="0"/>
          </a:p>
        </p:txBody>
      </p:sp>
    </p:spTree>
    <p:extLst>
      <p:ext uri="{BB962C8B-B14F-4D97-AF65-F5344CB8AC3E}">
        <p14:creationId xmlns:p14="http://schemas.microsoft.com/office/powerpoint/2010/main" val="2840801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26A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a:extLst>
              <a:ext uri="{FF2B5EF4-FFF2-40B4-BE49-F238E27FC236}">
                <a16:creationId xmlns:a16="http://schemas.microsoft.com/office/drawing/2014/main" id="{65F6ABCE-0AC8-EA4D-8BFE-11B587866006}"/>
              </a:ext>
            </a:extLst>
          </p:cNvPr>
          <p:cNvPicPr>
            <a:picLocks noGrp="1" noChangeAspect="1"/>
          </p:cNvPicPr>
          <p:nvPr>
            <p:ph idx="1"/>
          </p:nvPr>
        </p:nvPicPr>
        <p:blipFill>
          <a:blip r:embed="rId2"/>
          <a:stretch>
            <a:fillRect/>
          </a:stretch>
        </p:blipFill>
        <p:spPr>
          <a:xfrm>
            <a:off x="1938487" y="643467"/>
            <a:ext cx="8315025" cy="5571066"/>
          </a:xfrm>
          <a:prstGeom prst="rect">
            <a:avLst/>
          </a:prstGeom>
        </p:spPr>
      </p:pic>
    </p:spTree>
    <p:extLst>
      <p:ext uri="{BB962C8B-B14F-4D97-AF65-F5344CB8AC3E}">
        <p14:creationId xmlns:p14="http://schemas.microsoft.com/office/powerpoint/2010/main" val="1185881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91FE6-0C68-7B46-AC48-70B72225827E}"/>
              </a:ext>
            </a:extLst>
          </p:cNvPr>
          <p:cNvSpPr>
            <a:spLocks noGrp="1"/>
          </p:cNvSpPr>
          <p:nvPr>
            <p:ph type="title"/>
          </p:nvPr>
        </p:nvSpPr>
        <p:spPr/>
        <p:txBody>
          <a:bodyPr>
            <a:normAutofit/>
          </a:bodyPr>
          <a:lstStyle/>
          <a:p>
            <a:r>
              <a:rPr lang="en-US" b="1" dirty="0"/>
              <a:t>Challenges: </a:t>
            </a:r>
            <a:endParaRPr lang="en-US" dirty="0"/>
          </a:p>
        </p:txBody>
      </p:sp>
      <p:sp>
        <p:nvSpPr>
          <p:cNvPr id="3" name="Content Placeholder 2">
            <a:extLst>
              <a:ext uri="{FF2B5EF4-FFF2-40B4-BE49-F238E27FC236}">
                <a16:creationId xmlns:a16="http://schemas.microsoft.com/office/drawing/2014/main" id="{5D036CEF-B193-5842-8D54-89674AB3F8E0}"/>
              </a:ext>
            </a:extLst>
          </p:cNvPr>
          <p:cNvSpPr>
            <a:spLocks noGrp="1"/>
          </p:cNvSpPr>
          <p:nvPr>
            <p:ph idx="1"/>
          </p:nvPr>
        </p:nvSpPr>
        <p:spPr/>
        <p:txBody>
          <a:bodyPr>
            <a:normAutofit fontScale="25000" lnSpcReduction="20000"/>
          </a:bodyPr>
          <a:lstStyle/>
          <a:p>
            <a:pPr marL="0" indent="0">
              <a:lnSpc>
                <a:spcPct val="120000"/>
              </a:lnSpc>
              <a:buNone/>
            </a:pPr>
            <a:r>
              <a:rPr lang="en-US" sz="8000" dirty="0">
                <a:latin typeface="+mj-lt"/>
              </a:rPr>
              <a:t>This dataset like any other real-world data is messy and far from perfect. Below is a list if problems needed to get addressed during the wrangling and pre-processing the text: </a:t>
            </a:r>
            <a:endParaRPr lang="en-US" sz="8000" b="0" dirty="0">
              <a:effectLst/>
              <a:latin typeface="+mj-lt"/>
            </a:endParaRPr>
          </a:p>
          <a:p>
            <a:pPr>
              <a:lnSpc>
                <a:spcPct val="170000"/>
              </a:lnSpc>
              <a:buFont typeface="Wingdings" pitchFamily="2" charset="2"/>
              <a:buChar char="q"/>
            </a:pPr>
            <a:r>
              <a:rPr lang="en-US" sz="8000" dirty="0">
                <a:latin typeface="+mj-lt"/>
              </a:rPr>
              <a:t>Spelling errors  </a:t>
            </a:r>
            <a:endParaRPr lang="en-US" sz="8000" b="0" dirty="0">
              <a:effectLst/>
              <a:latin typeface="+mj-lt"/>
            </a:endParaRPr>
          </a:p>
          <a:p>
            <a:pPr>
              <a:lnSpc>
                <a:spcPct val="170000"/>
              </a:lnSpc>
              <a:buFont typeface="Wingdings" pitchFamily="2" charset="2"/>
              <a:buChar char="q"/>
            </a:pPr>
            <a:r>
              <a:rPr lang="en-US" sz="8000" dirty="0">
                <a:latin typeface="+mj-lt"/>
              </a:rPr>
              <a:t>Use of special characters such as $, %, !, @, /… </a:t>
            </a:r>
            <a:endParaRPr lang="en-US" sz="8000" b="0" dirty="0">
              <a:effectLst/>
              <a:latin typeface="+mj-lt"/>
            </a:endParaRPr>
          </a:p>
          <a:p>
            <a:pPr>
              <a:lnSpc>
                <a:spcPct val="170000"/>
              </a:lnSpc>
              <a:buFont typeface="Wingdings" pitchFamily="2" charset="2"/>
              <a:buChar char="q"/>
            </a:pPr>
            <a:r>
              <a:rPr lang="en-US" sz="8000" dirty="0">
                <a:latin typeface="+mj-lt"/>
              </a:rPr>
              <a:t>Mixed use of Lower and Upper cases in words and sentences</a:t>
            </a:r>
            <a:endParaRPr lang="en-US" sz="8000" b="0" dirty="0">
              <a:effectLst/>
              <a:latin typeface="+mj-lt"/>
            </a:endParaRPr>
          </a:p>
          <a:p>
            <a:pPr>
              <a:lnSpc>
                <a:spcPct val="170000"/>
              </a:lnSpc>
              <a:buFont typeface="Wingdings" pitchFamily="2" charset="2"/>
              <a:buChar char="q"/>
            </a:pPr>
            <a:r>
              <a:rPr lang="en-US" sz="8000" dirty="0">
                <a:latin typeface="+mj-lt"/>
              </a:rPr>
              <a:t>Text message abbreviations like JK (joking), JP (just playing), JT (just teasing) ,2morow(tomorrow), 2night(tonight), AAP(always a pleasure), AAF( as a friend), AAR8(at any rate), AAYF(always your friend), ACC(anyone can come), ATM(At the moment)can’t be decoded</a:t>
            </a:r>
          </a:p>
          <a:p>
            <a:pPr marL="0" indent="0">
              <a:lnSpc>
                <a:spcPct val="170000"/>
              </a:lnSpc>
              <a:buNone/>
            </a:pPr>
            <a:r>
              <a:rPr lang="en-US" sz="6400" dirty="0">
                <a:latin typeface="+mj-lt"/>
              </a:rPr>
              <a:t> </a:t>
            </a:r>
            <a:endParaRPr lang="en-US" sz="6400" b="0" dirty="0">
              <a:effectLst/>
              <a:latin typeface="+mj-lt"/>
            </a:endParaRPr>
          </a:p>
        </p:txBody>
      </p:sp>
    </p:spTree>
    <p:extLst>
      <p:ext uri="{BB962C8B-B14F-4D97-AF65-F5344CB8AC3E}">
        <p14:creationId xmlns:p14="http://schemas.microsoft.com/office/powerpoint/2010/main" val="1768586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5C2CF-C755-AF49-910B-71CD3D4AE067}"/>
              </a:ext>
            </a:extLst>
          </p:cNvPr>
          <p:cNvSpPr>
            <a:spLocks noGrp="1"/>
          </p:cNvSpPr>
          <p:nvPr>
            <p:ph type="title"/>
          </p:nvPr>
        </p:nvSpPr>
        <p:spPr>
          <a:xfrm>
            <a:off x="481013" y="622601"/>
            <a:ext cx="7723873" cy="921738"/>
          </a:xfrm>
        </p:spPr>
        <p:txBody>
          <a:bodyPr anchor="ctr">
            <a:normAutofit/>
          </a:bodyPr>
          <a:lstStyle/>
          <a:p>
            <a:r>
              <a:rPr lang="en-US" sz="3600" b="1" dirty="0"/>
              <a:t>Challenges: </a:t>
            </a:r>
            <a:endParaRPr lang="en-US" sz="3600" dirty="0"/>
          </a:p>
        </p:txBody>
      </p:sp>
      <p:sp>
        <p:nvSpPr>
          <p:cNvPr id="3" name="Content Placeholder 2">
            <a:extLst>
              <a:ext uri="{FF2B5EF4-FFF2-40B4-BE49-F238E27FC236}">
                <a16:creationId xmlns:a16="http://schemas.microsoft.com/office/drawing/2014/main" id="{76FF5E90-6A3D-3444-8527-B5C01617B7CD}"/>
              </a:ext>
            </a:extLst>
          </p:cNvPr>
          <p:cNvSpPr>
            <a:spLocks noGrp="1"/>
          </p:cNvSpPr>
          <p:nvPr>
            <p:ph idx="1"/>
          </p:nvPr>
        </p:nvSpPr>
        <p:spPr>
          <a:xfrm>
            <a:off x="481013" y="1692876"/>
            <a:ext cx="11228383" cy="921738"/>
          </a:xfrm>
        </p:spPr>
        <p:txBody>
          <a:bodyPr anchor="ctr">
            <a:normAutofit/>
          </a:bodyPr>
          <a:lstStyle/>
          <a:p>
            <a:pPr>
              <a:buFont typeface="Wingdings" pitchFamily="2" charset="2"/>
              <a:buChar char="q"/>
            </a:pPr>
            <a:r>
              <a:rPr lang="en-US" sz="2000" dirty="0">
                <a:latin typeface="+mj-lt"/>
              </a:rPr>
              <a:t>Outliers: Comments longer than 500 words were considered as 500. Exploring them showed interestingly these comments are multiple copies of one phrase or sentence.</a:t>
            </a:r>
          </a:p>
        </p:txBody>
      </p:sp>
      <p:pic>
        <p:nvPicPr>
          <p:cNvPr id="6148" name="Picture 4" descr="https://lh3.googleusercontent.com/n_1nemLzK8W8jgVNMtw8afBEF7d7ogKY2u93Q6WLqkKm6YCHpeDBV_0CTR8osm7gSLUhCuHVNXuL_qwUxCppgqHqo2oEyaTsiuocJgnkCeIs3oJtCEiL_v8lhR6ZrcgDKcQyZ9gD">
            <a:extLst>
              <a:ext uri="{FF2B5EF4-FFF2-40B4-BE49-F238E27FC236}">
                <a16:creationId xmlns:a16="http://schemas.microsoft.com/office/drawing/2014/main" id="{62CF9D9A-8EF3-6D4B-87FF-4094705538A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4020" b="18633"/>
          <a:stretch/>
        </p:blipFill>
        <p:spPr bwMode="auto">
          <a:xfrm>
            <a:off x="-9168" y="2763151"/>
            <a:ext cx="12201168" cy="4093262"/>
          </a:xfrm>
          <a:custGeom>
            <a:avLst/>
            <a:gdLst>
              <a:gd name="connsiteX0" fmla="*/ 12201168 w 12201168"/>
              <a:gd name="connsiteY0" fmla="*/ 0 h 4093262"/>
              <a:gd name="connsiteX1" fmla="*/ 12201168 w 12201168"/>
              <a:gd name="connsiteY1" fmla="*/ 4093262 h 4093262"/>
              <a:gd name="connsiteX2" fmla="*/ 0 w 12201168"/>
              <a:gd name="connsiteY2" fmla="*/ 4093262 h 4093262"/>
              <a:gd name="connsiteX3" fmla="*/ 0 w 12201168"/>
              <a:gd name="connsiteY3" fmla="*/ 49771 h 4093262"/>
              <a:gd name="connsiteX4" fmla="*/ 344880 w 12201168"/>
              <a:gd name="connsiteY4" fmla="*/ 64399 h 4093262"/>
              <a:gd name="connsiteX5" fmla="*/ 9469555 w 12201168"/>
              <a:gd name="connsiteY5" fmla="*/ 167599 h 4093262"/>
              <a:gd name="connsiteX6" fmla="*/ 11750723 w 12201168"/>
              <a:gd name="connsiteY6" fmla="*/ 7961 h 4093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01168" h="4093262">
                <a:moveTo>
                  <a:pt x="12201168" y="0"/>
                </a:moveTo>
                <a:lnTo>
                  <a:pt x="12201168" y="4093262"/>
                </a:lnTo>
                <a:lnTo>
                  <a:pt x="0" y="4093262"/>
                </a:lnTo>
                <a:lnTo>
                  <a:pt x="0" y="49771"/>
                </a:lnTo>
                <a:lnTo>
                  <a:pt x="344880" y="64399"/>
                </a:lnTo>
                <a:cubicBezTo>
                  <a:pt x="3386438" y="213466"/>
                  <a:pt x="6427997" y="534535"/>
                  <a:pt x="9469555" y="167599"/>
                </a:cubicBezTo>
                <a:cubicBezTo>
                  <a:pt x="10229945" y="75865"/>
                  <a:pt x="10990334" y="27132"/>
                  <a:pt x="11750723" y="796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8743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C6B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4">
            <a:extLst>
              <a:ext uri="{FF2B5EF4-FFF2-40B4-BE49-F238E27FC236}">
                <a16:creationId xmlns:a16="http://schemas.microsoft.com/office/drawing/2014/main" id="{E081E566-382C-174B-91E3-CB8B06E4CE37}"/>
              </a:ext>
            </a:extLst>
          </p:cNvPr>
          <p:cNvPicPr>
            <a:picLocks noGrp="1" noChangeAspect="1"/>
          </p:cNvPicPr>
          <p:nvPr>
            <p:ph idx="1"/>
          </p:nvPr>
        </p:nvPicPr>
        <p:blipFill rotWithShape="1">
          <a:blip r:embed="rId2"/>
          <a:srcRect t="16086" b="23944"/>
          <a:stretch/>
        </p:blipFill>
        <p:spPr>
          <a:xfrm>
            <a:off x="643467" y="1769534"/>
            <a:ext cx="10905066" cy="3318931"/>
          </a:xfrm>
          <a:prstGeom prst="rect">
            <a:avLst/>
          </a:prstGeom>
        </p:spPr>
      </p:pic>
    </p:spTree>
    <p:extLst>
      <p:ext uri="{BB962C8B-B14F-4D97-AF65-F5344CB8AC3E}">
        <p14:creationId xmlns:p14="http://schemas.microsoft.com/office/powerpoint/2010/main" val="405767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D54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https://lh4.googleusercontent.com/EQYOyXaPMm7b6JtigYoCMx9GJsOExXyHPbOaf0HBePq6NM-meRA12hsAGbeMKlXfaBaWT_21WKJqurfvXLKC-AIW50EXHVydLMngcNnFgCr90hByl4PI3ja9SlnRrI4wGo8ZnNQd">
            <a:extLst>
              <a:ext uri="{FF2B5EF4-FFF2-40B4-BE49-F238E27FC236}">
                <a16:creationId xmlns:a16="http://schemas.microsoft.com/office/drawing/2014/main" id="{56085506-491C-B145-AC31-8E8C5DDE92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43278" y="785615"/>
            <a:ext cx="8505444" cy="557106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58C4068-F268-9042-A19B-5E01B0C1ED9B}"/>
              </a:ext>
            </a:extLst>
          </p:cNvPr>
          <p:cNvSpPr txBox="1"/>
          <p:nvPr/>
        </p:nvSpPr>
        <p:spPr>
          <a:xfrm>
            <a:off x="3945677" y="0"/>
            <a:ext cx="5338545" cy="646331"/>
          </a:xfrm>
          <a:prstGeom prst="rect">
            <a:avLst/>
          </a:prstGeom>
          <a:noFill/>
        </p:spPr>
        <p:txBody>
          <a:bodyPr wrap="square" rtlCol="0">
            <a:spAutoFit/>
          </a:bodyPr>
          <a:lstStyle/>
          <a:p>
            <a:r>
              <a:rPr lang="en-US" sz="3600" dirty="0">
                <a:solidFill>
                  <a:schemeClr val="bg1"/>
                </a:solidFill>
              </a:rPr>
              <a:t>Word2Vec Vs. </a:t>
            </a:r>
            <a:r>
              <a:rPr lang="en-US" sz="3600" dirty="0" err="1">
                <a:solidFill>
                  <a:schemeClr val="bg1"/>
                </a:solidFill>
              </a:rPr>
              <a:t>FastText</a:t>
            </a:r>
            <a:endParaRPr lang="en-US" sz="3600" dirty="0">
              <a:solidFill>
                <a:schemeClr val="bg1"/>
              </a:solidFill>
            </a:endParaRPr>
          </a:p>
        </p:txBody>
      </p:sp>
    </p:spTree>
    <p:extLst>
      <p:ext uri="{BB962C8B-B14F-4D97-AF65-F5344CB8AC3E}">
        <p14:creationId xmlns:p14="http://schemas.microsoft.com/office/powerpoint/2010/main" val="3931994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D54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descr="https://lh5.googleusercontent.com/C9kn0hPa3DV5ZwpNUmjQToGRhWEirZNc2RZ4P15zliRyf9GPKxsZq9B0_tdQQxy_Ql4tH6sMv4hKyVFSLs2frQwPr10ewcZkbjRNiYgnBF1Yl3g8AQhTWliopHYZSY7kRSiiP9TC">
            <a:extLst>
              <a:ext uri="{FF2B5EF4-FFF2-40B4-BE49-F238E27FC236}">
                <a16:creationId xmlns:a16="http://schemas.microsoft.com/office/drawing/2014/main" id="{0E5C9453-FC0C-D545-862A-1FDBDAE35B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838200"/>
            <a:ext cx="7924800" cy="51816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28E2CBD-48DD-D64E-AC9B-83777FCEFB19}"/>
              </a:ext>
            </a:extLst>
          </p:cNvPr>
          <p:cNvSpPr txBox="1"/>
          <p:nvPr/>
        </p:nvSpPr>
        <p:spPr>
          <a:xfrm>
            <a:off x="4051311" y="-48161"/>
            <a:ext cx="4534930" cy="646331"/>
          </a:xfrm>
          <a:prstGeom prst="rect">
            <a:avLst/>
          </a:prstGeom>
          <a:noFill/>
        </p:spPr>
        <p:txBody>
          <a:bodyPr wrap="square" rtlCol="0">
            <a:spAutoFit/>
          </a:bodyPr>
          <a:lstStyle/>
          <a:p>
            <a:r>
              <a:rPr lang="en-US" sz="3600" dirty="0">
                <a:solidFill>
                  <a:schemeClr val="bg1"/>
                </a:solidFill>
              </a:rPr>
              <a:t>Word2Vec Vs. </a:t>
            </a:r>
            <a:r>
              <a:rPr lang="en-US" sz="3600" dirty="0" err="1">
                <a:solidFill>
                  <a:schemeClr val="bg1"/>
                </a:solidFill>
              </a:rPr>
              <a:t>FastText</a:t>
            </a:r>
            <a:endParaRPr lang="en-US" sz="3600" dirty="0">
              <a:solidFill>
                <a:schemeClr val="bg1"/>
              </a:solidFill>
            </a:endParaRPr>
          </a:p>
        </p:txBody>
      </p:sp>
    </p:spTree>
    <p:extLst>
      <p:ext uri="{BB962C8B-B14F-4D97-AF65-F5344CB8AC3E}">
        <p14:creationId xmlns:p14="http://schemas.microsoft.com/office/powerpoint/2010/main" val="2317001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C699B-C2A9-784E-9752-1DF04ABF3F86}"/>
              </a:ext>
            </a:extLst>
          </p:cNvPr>
          <p:cNvSpPr>
            <a:spLocks noGrp="1"/>
          </p:cNvSpPr>
          <p:nvPr>
            <p:ph type="title"/>
          </p:nvPr>
        </p:nvSpPr>
        <p:spPr/>
        <p:txBody>
          <a:bodyPr/>
          <a:lstStyle/>
          <a:p>
            <a:r>
              <a:rPr lang="en-US" b="1" dirty="0"/>
              <a:t>Exploratory Data Analysis (EDA):</a:t>
            </a:r>
            <a:endParaRPr lang="en-US" dirty="0"/>
          </a:p>
        </p:txBody>
      </p:sp>
      <p:pic>
        <p:nvPicPr>
          <p:cNvPr id="4" name="Picture 2" descr="https://lh6.googleusercontent.com/by_9S3ykBLCLBHVLUeb2V4E14amOgfdwreKoYlNbtmih7ss-p3tihTu8b6HqWySofgiOAUOPmDt2op6SJnTAAz8Pk613Q-sIe0ZJawtWCXWMkkJfN13A_RX6HR0Xn3VLk_rNXig2">
            <a:extLst>
              <a:ext uri="{FF2B5EF4-FFF2-40B4-BE49-F238E27FC236}">
                <a16:creationId xmlns:a16="http://schemas.microsoft.com/office/drawing/2014/main" id="{1B9492D7-6AB8-EB4E-A46E-0374562792F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616" b="-1"/>
          <a:stretch/>
        </p:blipFill>
        <p:spPr bwMode="auto">
          <a:xfrm>
            <a:off x="1192924" y="1876808"/>
            <a:ext cx="9806152" cy="4981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86514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678</Words>
  <Application>Microsoft Macintosh PowerPoint</Application>
  <PresentationFormat>Widescreen</PresentationFormat>
  <Paragraphs>38</Paragraphs>
  <Slides>22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Wingdings</vt:lpstr>
      <vt:lpstr>Office Theme</vt:lpstr>
      <vt:lpstr>PowerPoint Presentation</vt:lpstr>
      <vt:lpstr>Profanity Vs. Free speech</vt:lpstr>
      <vt:lpstr>PowerPoint Presentation</vt:lpstr>
      <vt:lpstr>Challenges: </vt:lpstr>
      <vt:lpstr>Challenges: </vt:lpstr>
      <vt:lpstr>PowerPoint Presentation</vt:lpstr>
      <vt:lpstr>PowerPoint Presentation</vt:lpstr>
      <vt:lpstr>PowerPoint Presentation</vt:lpstr>
      <vt:lpstr>Exploratory Data Analysis (EDA):</vt:lpstr>
      <vt:lpstr>Exploratory Data Analysis (EDA):</vt:lpstr>
      <vt:lpstr>Exploratory Data Analysis (EDA):</vt:lpstr>
      <vt:lpstr>PowerPoint Presentation</vt:lpstr>
      <vt:lpstr>Offensive or Non-Offensive: </vt:lpstr>
      <vt:lpstr>Traditional Machine Learning </vt:lpstr>
      <vt:lpstr>PowerPoint Presentation</vt:lpstr>
      <vt:lpstr>PowerPoint Presentation</vt:lpstr>
      <vt:lpstr>PowerPoint Presentation</vt:lpstr>
      <vt:lpstr>PowerPoint Presentation</vt:lpstr>
      <vt:lpstr>Deep Neural Network</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Mehrnegar Dorgoly</dc:creator>
  <cp:lastModifiedBy>Mehrnegar Dorgoly</cp:lastModifiedBy>
  <cp:revision>2</cp:revision>
  <dcterms:created xsi:type="dcterms:W3CDTF">2019-04-02T01:13:45Z</dcterms:created>
  <dcterms:modified xsi:type="dcterms:W3CDTF">2019-04-02T01:22:48Z</dcterms:modified>
</cp:coreProperties>
</file>